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4" r:id="rId3"/>
    <p:sldId id="304" r:id="rId4"/>
    <p:sldId id="306" r:id="rId5"/>
    <p:sldId id="307" r:id="rId6"/>
    <p:sldId id="308" r:id="rId7"/>
    <p:sldId id="262" r:id="rId8"/>
    <p:sldId id="305" r:id="rId9"/>
    <p:sldId id="309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0F3F6-685D-4388-B4AC-8246C7DEC870}" type="datetimeFigureOut">
              <a:rPr lang="nl-BE" smtClean="0"/>
              <a:t>29/02/2024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45B09-F2C2-4D08-B86D-DF94E24775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024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Jimmy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Past volledig in het strategisch plan GO! 2030</a:t>
            </a: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>
                <a:solidFill>
                  <a:srgbClr val="FF0000"/>
                </a:solidFill>
              </a:rPr>
              <a:t>Jimmy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>
                <a:solidFill>
                  <a:srgbClr val="FF0000"/>
                </a:solidFill>
              </a:rPr>
              <a:t>Jimmy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7117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>
                <a:solidFill>
                  <a:srgbClr val="FF0000"/>
                </a:solidFill>
              </a:rPr>
              <a:t>Jimmy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9822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>
                <a:solidFill>
                  <a:srgbClr val="FF0000"/>
                </a:solidFill>
              </a:rPr>
              <a:t>Jimmy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8452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>
                <a:solidFill>
                  <a:srgbClr val="FF0000"/>
                </a:solidFill>
              </a:rPr>
              <a:t>Jimmy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4895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8f7c422da_0_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>
                <a:solidFill>
                  <a:srgbClr val="FF0000"/>
                </a:solidFill>
              </a:rPr>
              <a:t>Jimmy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1" name="Google Shape;151;gf8f7c422d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8f7c422da_0_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>
                <a:solidFill>
                  <a:srgbClr val="FF0000"/>
                </a:solidFill>
              </a:rPr>
              <a:t>Jimmy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1" name="Google Shape;151;gf8f7c422d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204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8f7c422da_0_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>
                <a:solidFill>
                  <a:srgbClr val="FF0000"/>
                </a:solidFill>
              </a:rPr>
              <a:t>Jimmy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1" name="Google Shape;151;gf8f7c422d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69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11B03-3689-44A5-B195-F935449B2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70485C1-A038-4353-AA62-F6B5F2AF8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0578DF-B08A-41D2-81FE-20759E5A6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740A-CE14-4301-B63D-E295EA61D56D}" type="datetimeFigureOut">
              <a:rPr lang="nl-BE" smtClean="0"/>
              <a:t>29/02/2024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974CA2-CDB3-4D86-9619-33654CAD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8D1CD6-F166-474F-9EE0-AF7937EE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3360-031A-4335-AFCE-17EB1FE138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250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1D7A3-714D-4A7B-98AD-5611249D3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94208B8-99E3-4B4E-822B-F303A44EA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481F3F-7660-4D30-8384-45AFBD7EE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740A-CE14-4301-B63D-E295EA61D56D}" type="datetimeFigureOut">
              <a:rPr lang="nl-BE" smtClean="0"/>
              <a:t>29/02/2024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C22685-4DFE-41B6-8D69-7A27C8EB1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EB1B73-4FBC-4272-AAE2-AB7C3653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3360-031A-4335-AFCE-17EB1FE138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781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6880D21-EF79-4470-A555-A9BDA938A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A564E05-5A8F-4C99-AC39-8DD9549D8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C8AB68-3044-4881-9DE8-EA81F57A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740A-CE14-4301-B63D-E295EA61D56D}" type="datetimeFigureOut">
              <a:rPr lang="nl-BE" smtClean="0"/>
              <a:t>29/02/2024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612F24-B6E2-4F08-94E9-497592BC9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9C3807-9554-4786-8F65-8BF4F380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3360-031A-4335-AFCE-17EB1FE138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164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30739F-1C6E-49D2-897B-7E622AF2E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40C712-85D5-4734-A585-4DA3F03BA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33ABB3-D1E2-4E2F-A275-11AAD64C4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740A-CE14-4301-B63D-E295EA61D56D}" type="datetimeFigureOut">
              <a:rPr lang="nl-BE" smtClean="0"/>
              <a:t>29/02/2024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017DE5-DC9B-49DC-981F-C78EA403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BBDF3C-B23A-470F-8079-424EA7C5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3360-031A-4335-AFCE-17EB1FE138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716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796FA-8418-4DA2-BCF5-1A3A33FAD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AF77B5-50D6-45FB-B990-13919C8B0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FA42DE-3E6D-459B-9AEE-E0154E96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740A-CE14-4301-B63D-E295EA61D56D}" type="datetimeFigureOut">
              <a:rPr lang="nl-BE" smtClean="0"/>
              <a:t>29/02/2024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61B185-3097-4BA8-B73A-C9F6A6E9D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B99E0C-BC0E-4DCF-9C5D-967DC5DC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3360-031A-4335-AFCE-17EB1FE138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371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824B7-49F1-4760-8A49-8A2020570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3A74A4-69D6-4386-85AD-7D77843AC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DE2AD1-17DD-49A3-A06D-2150FBEC0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81CE5E-1E6E-46F3-AB16-F659DF84B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740A-CE14-4301-B63D-E295EA61D56D}" type="datetimeFigureOut">
              <a:rPr lang="nl-BE" smtClean="0"/>
              <a:t>29/02/2024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228C2E-EE17-4EE4-A421-51EBA0743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0CC896-80D6-4F9A-983A-A55DB073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3360-031A-4335-AFCE-17EB1FE138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114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58492-7D76-4D2E-9D7A-85CCA16D4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0DDB43-3267-4141-B71A-2608E0516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DF82151-B7C7-4DCA-9C71-0EE3E419A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491845B-6B2D-4196-B459-561A833DB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26D1845-F63B-4474-91BB-557EDB518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EC9814D-F4DD-4778-86C1-380BE0F9D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740A-CE14-4301-B63D-E295EA61D56D}" type="datetimeFigureOut">
              <a:rPr lang="nl-BE" smtClean="0"/>
              <a:t>29/02/2024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4D138A3-BD58-4BF9-831A-630F87C9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5EAC38B-93EE-4F31-9220-7C8471021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3360-031A-4335-AFCE-17EB1FE138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960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BB52A-ED6D-4FBB-A567-6AABFFD4C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27A412D-16D0-420E-8941-20D5B9DD0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740A-CE14-4301-B63D-E295EA61D56D}" type="datetimeFigureOut">
              <a:rPr lang="nl-BE" smtClean="0"/>
              <a:t>29/02/2024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CCF8A57-F903-4B91-A7C2-AC43F092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3B32E0E-D93C-4187-AD38-5992D9F6C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3360-031A-4335-AFCE-17EB1FE138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131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3DF5530-D466-41EE-BF7A-FA7437FB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740A-CE14-4301-B63D-E295EA61D56D}" type="datetimeFigureOut">
              <a:rPr lang="nl-BE" smtClean="0"/>
              <a:t>29/02/2024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51BBD56-9A90-469D-9266-56E8739F4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E629766-F2BF-4442-9A18-749E0A8BA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3360-031A-4335-AFCE-17EB1FE138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116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70140-9599-4DA0-B1BD-5A220416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D67817-0812-4AFB-9573-D201CBCC5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96166F-2531-4B34-A581-3D32C2D23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89FDF39-0CEA-4FE5-9A83-879B967E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740A-CE14-4301-B63D-E295EA61D56D}" type="datetimeFigureOut">
              <a:rPr lang="nl-BE" smtClean="0"/>
              <a:t>29/02/2024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6692283-378C-4401-9CA1-0F66BE45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28368B1-661E-44B3-9D8C-DF4085C0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3360-031A-4335-AFCE-17EB1FE138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937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F7F6E-9FF1-4753-8A01-5B1EFF51B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2F5CC9C-002F-4364-8505-EAF213DDB0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5C5776-EAB5-483F-9A53-5CE4F2CFD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D7532A-513D-4026-B3F8-BD98FDD06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740A-CE14-4301-B63D-E295EA61D56D}" type="datetimeFigureOut">
              <a:rPr lang="nl-BE" smtClean="0"/>
              <a:t>29/02/2024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477A76-5777-4738-BD4A-9DD403600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BEC7E79-7BF2-4587-9179-410BE9D75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3360-031A-4335-AFCE-17EB1FE138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044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0FE1126-D1AD-40B3-B1A8-C7E523A47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3288192-B7B3-49D2-8806-15115B00D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81F265-AB9B-45A1-9E85-F132EE314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740A-CE14-4301-B63D-E295EA61D56D}" type="datetimeFigureOut">
              <a:rPr lang="nl-BE" smtClean="0"/>
              <a:t>29/02/2024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6EB040-FDF1-4C5A-9360-DE760F5CE0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67A0B1-0EC1-4740-B9CE-82E84509E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73360-031A-4335-AFCE-17EB1FE138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778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Google Shape;117;p3"/>
          <p:cNvCxnSpPr/>
          <p:nvPr/>
        </p:nvCxnSpPr>
        <p:spPr>
          <a:xfrm>
            <a:off x="0" y="5602514"/>
            <a:ext cx="12192000" cy="0"/>
          </a:xfrm>
          <a:prstGeom prst="straightConnector1">
            <a:avLst/>
          </a:prstGeom>
          <a:noFill/>
          <a:ln w="92075" cap="flat" cmpd="sng">
            <a:solidFill>
              <a:srgbClr val="DC863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3"/>
          <p:cNvSpPr txBox="1"/>
          <p:nvPr/>
        </p:nvSpPr>
        <p:spPr>
          <a:xfrm>
            <a:off x="0" y="113886"/>
            <a:ext cx="11783958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nl-NL" sz="8000" b="1" i="0" u="none" strike="noStrike" cap="none">
                <a:solidFill>
                  <a:srgbClr val="C73050"/>
                </a:solidFill>
                <a:latin typeface="Calibri"/>
                <a:ea typeface="Calibri"/>
                <a:cs typeface="Calibri"/>
                <a:sym typeface="Calibri"/>
              </a:rPr>
              <a:t>Samen op weg naar ZRL </a:t>
            </a:r>
            <a:endParaRPr sz="8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" y="5741409"/>
            <a:ext cx="3143936" cy="97769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5217459" y="1091857"/>
            <a:ext cx="6557598" cy="59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600" b="0" i="0" u="none" strike="noStrike" cap="non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007" y="1514279"/>
            <a:ext cx="1967531" cy="267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93986" y="2809836"/>
            <a:ext cx="1903707" cy="254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33473" y="1513022"/>
            <a:ext cx="5303980" cy="2914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Google Shape;171;p5"/>
          <p:cNvCxnSpPr/>
          <p:nvPr/>
        </p:nvCxnSpPr>
        <p:spPr>
          <a:xfrm>
            <a:off x="0" y="5602514"/>
            <a:ext cx="12192000" cy="0"/>
          </a:xfrm>
          <a:prstGeom prst="straightConnector1">
            <a:avLst/>
          </a:prstGeom>
          <a:noFill/>
          <a:ln w="92075" cap="flat" cmpd="sng">
            <a:solidFill>
              <a:srgbClr val="DC863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2" name="Google Shape;172;p5"/>
          <p:cNvSpPr txBox="1"/>
          <p:nvPr/>
        </p:nvSpPr>
        <p:spPr>
          <a:xfrm>
            <a:off x="103517" y="286009"/>
            <a:ext cx="11680508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nl-NL" sz="8000" b="1" i="0" u="none" strike="noStrike" cap="none">
                <a:solidFill>
                  <a:srgbClr val="C73050"/>
                </a:solidFill>
                <a:latin typeface="Calibri"/>
                <a:ea typeface="Calibri"/>
                <a:cs typeface="Calibri"/>
                <a:sym typeface="Calibri"/>
              </a:rPr>
              <a:t>Executieve functies en ZRL</a:t>
            </a:r>
            <a:endParaRPr sz="8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274320" y="1748302"/>
            <a:ext cx="8499424" cy="308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3600" b="0" i="0" u="none" strike="noStrike" cap="none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Het ontwikkelen van de executieve functies kunnen gezien worden als extra voorsprong om met de zelfregulerende vaardigheden aan de slag te gaan.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3600" b="0" i="0" u="none" strike="noStrike" cap="none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De executieve functies kunnen de zelfregulerende vaardigheden versterken.</a:t>
            </a:r>
            <a:endParaRPr sz="3600" b="0" i="0" u="none" strike="noStrike" cap="none" dirty="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" y="5741409"/>
            <a:ext cx="3143938" cy="97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" descr="Hoe zit dat ook alweer?Drukverhoudingen en capaciteitsregeling (1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7377" y="2119312"/>
            <a:ext cx="261937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6"/>
          <p:cNvCxnSpPr/>
          <p:nvPr/>
        </p:nvCxnSpPr>
        <p:spPr>
          <a:xfrm>
            <a:off x="0" y="5602514"/>
            <a:ext cx="12192000" cy="0"/>
          </a:xfrm>
          <a:prstGeom prst="straightConnector1">
            <a:avLst/>
          </a:prstGeom>
          <a:noFill/>
          <a:ln w="92075" cap="flat" cmpd="sng">
            <a:solidFill>
              <a:srgbClr val="DC863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6"/>
          <p:cNvSpPr txBox="1"/>
          <p:nvPr/>
        </p:nvSpPr>
        <p:spPr>
          <a:xfrm>
            <a:off x="103517" y="103396"/>
            <a:ext cx="11680508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nl-NL" sz="8000" b="1" i="0" u="none" strike="noStrike" cap="none">
                <a:solidFill>
                  <a:srgbClr val="C73050"/>
                </a:solidFill>
                <a:latin typeface="Calibri"/>
                <a:ea typeface="Calibri"/>
                <a:cs typeface="Calibri"/>
                <a:sym typeface="Calibri"/>
              </a:rPr>
              <a:t>Executieve functies </a:t>
            </a:r>
            <a:endParaRPr sz="8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"/>
          <p:cNvSpPr txBox="1"/>
          <p:nvPr/>
        </p:nvSpPr>
        <p:spPr>
          <a:xfrm>
            <a:off x="0" y="1217134"/>
            <a:ext cx="8403138" cy="408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3200" b="1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Denkprocessen </a:t>
            </a:r>
            <a:r>
              <a:rPr lang="nl-NL" sz="3200" b="0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die ervoor zorgen dat we </a:t>
            </a:r>
            <a:r>
              <a:rPr lang="nl-NL" sz="3200" b="1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doelgericht gedrag </a:t>
            </a:r>
            <a:r>
              <a:rPr lang="nl-NL" sz="3200" b="0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kunnen stellen (= zelfsturing).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3200" b="0" i="0" u="none" strike="noStrike" cap="none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3200" b="0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Dankzij onze EF kunnen we </a:t>
            </a:r>
            <a:r>
              <a:rPr lang="nl-NL" sz="3200" b="1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activiteiten plannen en organiseren, onze aandacht </a:t>
            </a:r>
            <a:r>
              <a:rPr lang="nl-NL" sz="3200" b="0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ergens op </a:t>
            </a:r>
            <a:r>
              <a:rPr lang="nl-NL" sz="3200" b="1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richten </a:t>
            </a:r>
            <a:r>
              <a:rPr lang="nl-NL" sz="3200" b="0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en de </a:t>
            </a:r>
            <a:r>
              <a:rPr lang="nl-NL" sz="3200" b="1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uitvoering </a:t>
            </a:r>
            <a:r>
              <a:rPr lang="nl-NL" sz="3200" b="0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van de taak </a:t>
            </a:r>
            <a:r>
              <a:rPr lang="nl-NL" sz="3200" b="1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volhouden.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3200" b="1" i="0" u="none" strike="noStrike" cap="none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3200" b="0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We kunnen ook onze </a:t>
            </a:r>
            <a:r>
              <a:rPr lang="nl-NL" sz="3200" b="1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emoties reguleren </a:t>
            </a:r>
            <a:r>
              <a:rPr lang="nl-NL" sz="3200" b="0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zodat we </a:t>
            </a:r>
            <a:r>
              <a:rPr lang="nl-NL" sz="3200" b="1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effectiever en efficiënter </a:t>
            </a:r>
            <a:r>
              <a:rPr lang="nl-NL" sz="3200" b="0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kunnen werken</a:t>
            </a:r>
            <a:r>
              <a:rPr lang="nl-NL" sz="3200" b="1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b="0" i="0" u="none" strike="noStrike" cap="none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" y="5741409"/>
            <a:ext cx="3143938" cy="97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6" descr="Geheugen. Haal het maximale eruit! – De Online Studiecoa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03138" y="1426795"/>
            <a:ext cx="3634265" cy="3650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00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6"/>
          <p:cNvCxnSpPr/>
          <p:nvPr/>
        </p:nvCxnSpPr>
        <p:spPr>
          <a:xfrm>
            <a:off x="0" y="5602514"/>
            <a:ext cx="12192000" cy="0"/>
          </a:xfrm>
          <a:prstGeom prst="straightConnector1">
            <a:avLst/>
          </a:prstGeom>
          <a:noFill/>
          <a:ln w="92075" cap="flat" cmpd="sng">
            <a:solidFill>
              <a:srgbClr val="DC863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6"/>
          <p:cNvSpPr txBox="1"/>
          <p:nvPr/>
        </p:nvSpPr>
        <p:spPr>
          <a:xfrm>
            <a:off x="103517" y="103396"/>
            <a:ext cx="11680508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nl-NL" sz="8000" b="1" i="0" u="none" strike="noStrike" cap="none" dirty="0">
                <a:solidFill>
                  <a:srgbClr val="C73050"/>
                </a:solidFill>
                <a:latin typeface="Calibri"/>
                <a:ea typeface="Calibri"/>
                <a:cs typeface="Calibri"/>
                <a:sym typeface="Calibri"/>
              </a:rPr>
              <a:t>EF: hoe doen wij dat? </a:t>
            </a:r>
            <a:endParaRPr sz="8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" y="5741409"/>
            <a:ext cx="3143938" cy="9776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4092C7CA-E0A4-4BFD-9310-857EA5DFD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0270"/>
              </p:ext>
            </p:extLst>
          </p:nvPr>
        </p:nvGraphicFramePr>
        <p:xfrm>
          <a:off x="274320" y="1255485"/>
          <a:ext cx="11509704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6568">
                  <a:extLst>
                    <a:ext uri="{9D8B030D-6E8A-4147-A177-3AD203B41FA5}">
                      <a16:colId xmlns:a16="http://schemas.microsoft.com/office/drawing/2014/main" val="3558933960"/>
                    </a:ext>
                  </a:extLst>
                </a:gridCol>
                <a:gridCol w="3836568">
                  <a:extLst>
                    <a:ext uri="{9D8B030D-6E8A-4147-A177-3AD203B41FA5}">
                      <a16:colId xmlns:a16="http://schemas.microsoft.com/office/drawing/2014/main" val="2769618914"/>
                    </a:ext>
                  </a:extLst>
                </a:gridCol>
                <a:gridCol w="3836568">
                  <a:extLst>
                    <a:ext uri="{9D8B030D-6E8A-4147-A177-3AD203B41FA5}">
                      <a16:colId xmlns:a16="http://schemas.microsoft.com/office/drawing/2014/main" val="1360478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Maand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Wat?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Hoe?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763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September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Kinderen leren door te imiteren en door te horen/ zien hoe je problemen aanpakt.</a:t>
                      </a:r>
                      <a:endParaRPr lang="nl-B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Aii</a:t>
                      </a:r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ik voel dat ik boos word. Ik tel even tot 10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Zelf nog eens naar de </a:t>
                      </a:r>
                      <a:r>
                        <a:rPr lang="nl-NL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daglijn</a:t>
                      </a:r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kijken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Zelf het goede voorbeeld geven en de denkstrategieën verwoorden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67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Oktober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Kinderen bewust maken van de zintuigen die zij gebruiken om bepaalde activiteiten uit te voeren.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Tijdens het kringmoment wijzen op oren om te horen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25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November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Stop-denk-doe methode: kinderen leren eerst te stoppen, dan te bedenken wat er gebeurt en wat mogelijk de beste oplossing is om vervolgens te handelen.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051550"/>
                  </a:ext>
                </a:extLst>
              </a:tr>
            </a:tbl>
          </a:graphicData>
        </a:graphic>
      </p:graphicFrame>
      <p:pic>
        <p:nvPicPr>
          <p:cNvPr id="11" name="Afbeelding 10" descr="https://kleutergewijs.files.wordpress.com/2018/02/stop-denk-doe-e1519546077208.png?w=656&amp;h=224&amp;crop=1">
            <a:extLst>
              <a:ext uri="{FF2B5EF4-FFF2-40B4-BE49-F238E27FC236}">
                <a16:creationId xmlns:a16="http://schemas.microsoft.com/office/drawing/2014/main" id="{87196220-63C1-4C68-BE5F-CB85CC19E32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442" y="4084637"/>
            <a:ext cx="3257233" cy="1249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61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6"/>
          <p:cNvCxnSpPr/>
          <p:nvPr/>
        </p:nvCxnSpPr>
        <p:spPr>
          <a:xfrm>
            <a:off x="0" y="5602514"/>
            <a:ext cx="12192000" cy="0"/>
          </a:xfrm>
          <a:prstGeom prst="straightConnector1">
            <a:avLst/>
          </a:prstGeom>
          <a:noFill/>
          <a:ln w="92075" cap="flat" cmpd="sng">
            <a:solidFill>
              <a:srgbClr val="DC863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6"/>
          <p:cNvSpPr txBox="1"/>
          <p:nvPr/>
        </p:nvSpPr>
        <p:spPr>
          <a:xfrm>
            <a:off x="103517" y="103396"/>
            <a:ext cx="11680508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nl-NL" sz="8000" b="1" i="0" u="none" strike="noStrike" cap="none" dirty="0">
                <a:solidFill>
                  <a:srgbClr val="C73050"/>
                </a:solidFill>
                <a:latin typeface="Calibri"/>
                <a:ea typeface="Calibri"/>
                <a:cs typeface="Calibri"/>
                <a:sym typeface="Calibri"/>
              </a:rPr>
              <a:t>EF: hoe doen wij dat? </a:t>
            </a:r>
            <a:endParaRPr sz="8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" y="5741409"/>
            <a:ext cx="3143938" cy="9776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4092C7CA-E0A4-4BFD-9310-857EA5DFD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654240"/>
              </p:ext>
            </p:extLst>
          </p:nvPr>
        </p:nvGraphicFramePr>
        <p:xfrm>
          <a:off x="274320" y="1255485"/>
          <a:ext cx="11509704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6568">
                  <a:extLst>
                    <a:ext uri="{9D8B030D-6E8A-4147-A177-3AD203B41FA5}">
                      <a16:colId xmlns:a16="http://schemas.microsoft.com/office/drawing/2014/main" val="3558933960"/>
                    </a:ext>
                  </a:extLst>
                </a:gridCol>
                <a:gridCol w="3836568">
                  <a:extLst>
                    <a:ext uri="{9D8B030D-6E8A-4147-A177-3AD203B41FA5}">
                      <a16:colId xmlns:a16="http://schemas.microsoft.com/office/drawing/2014/main" val="2769618914"/>
                    </a:ext>
                  </a:extLst>
                </a:gridCol>
                <a:gridCol w="3836568">
                  <a:extLst>
                    <a:ext uri="{9D8B030D-6E8A-4147-A177-3AD203B41FA5}">
                      <a16:colId xmlns:a16="http://schemas.microsoft.com/office/drawing/2014/main" val="1360478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Maand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Wat?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Hoe?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763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December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Duidelijke structuur bij de overgangen</a:t>
                      </a:r>
                      <a:endParaRPr lang="nl-B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Activiteit afsluiten d.m.v. een belletje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timer 5 à 10 minuten te zetten voor het tijd is om op te ruimen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67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Januari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Creëer rust door de stressbestrijders aan te bieden.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B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Stopbank/ stopstoel/ stop…. Op rustige plek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Geleide massage, contact- en stiltespelen,…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25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Februari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Kinderen leren door je te imiteren en door te horen/ zien hoe je problemen aanpakt.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Alles verwoorden wat je doet en hoe je denkt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051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89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6"/>
          <p:cNvCxnSpPr/>
          <p:nvPr/>
        </p:nvCxnSpPr>
        <p:spPr>
          <a:xfrm>
            <a:off x="0" y="5602514"/>
            <a:ext cx="12192000" cy="0"/>
          </a:xfrm>
          <a:prstGeom prst="straightConnector1">
            <a:avLst/>
          </a:prstGeom>
          <a:noFill/>
          <a:ln w="92075" cap="flat" cmpd="sng">
            <a:solidFill>
              <a:srgbClr val="DC863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6"/>
          <p:cNvSpPr txBox="1"/>
          <p:nvPr/>
        </p:nvSpPr>
        <p:spPr>
          <a:xfrm>
            <a:off x="103517" y="103396"/>
            <a:ext cx="11680508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nl-NL" sz="8000" b="1" i="0" u="none" strike="noStrike" cap="none" dirty="0">
                <a:solidFill>
                  <a:srgbClr val="C73050"/>
                </a:solidFill>
                <a:latin typeface="Calibri"/>
                <a:ea typeface="Calibri"/>
                <a:cs typeface="Calibri"/>
                <a:sym typeface="Calibri"/>
              </a:rPr>
              <a:t>EF: hoe doen wij dat? </a:t>
            </a:r>
            <a:endParaRPr sz="8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" y="5741409"/>
            <a:ext cx="3143938" cy="9776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4092C7CA-E0A4-4BFD-9310-857EA5DFD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508266"/>
              </p:ext>
            </p:extLst>
          </p:nvPr>
        </p:nvGraphicFramePr>
        <p:xfrm>
          <a:off x="274320" y="1255485"/>
          <a:ext cx="11509704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6568">
                  <a:extLst>
                    <a:ext uri="{9D8B030D-6E8A-4147-A177-3AD203B41FA5}">
                      <a16:colId xmlns:a16="http://schemas.microsoft.com/office/drawing/2014/main" val="3558933960"/>
                    </a:ext>
                  </a:extLst>
                </a:gridCol>
                <a:gridCol w="3836568">
                  <a:extLst>
                    <a:ext uri="{9D8B030D-6E8A-4147-A177-3AD203B41FA5}">
                      <a16:colId xmlns:a16="http://schemas.microsoft.com/office/drawing/2014/main" val="2769618914"/>
                    </a:ext>
                  </a:extLst>
                </a:gridCol>
                <a:gridCol w="3836568">
                  <a:extLst>
                    <a:ext uri="{9D8B030D-6E8A-4147-A177-3AD203B41FA5}">
                      <a16:colId xmlns:a16="http://schemas.microsoft.com/office/drawing/2014/main" val="1360478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Maand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Wat?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Hoe?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763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Maart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Rollenspel met spelplanning is een krachtige manier om aan zelfsturing te doen.</a:t>
                      </a:r>
                      <a:endParaRPr lang="nl-B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Speel met de kinderen mee tijdens het fantasiespel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Rollenspel kaartjes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67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April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Reflecteren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Reflectiekaarten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Terugkijken naar </a:t>
                      </a:r>
                      <a:r>
                        <a:rPr lang="nl-NL" dirty="0" err="1"/>
                        <a:t>mindmap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25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Mei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Spiegelspraak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Beschrijf wat je ziet gebeuren bij de kinderen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05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Juni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Euhmm</a:t>
                      </a:r>
                      <a:r>
                        <a:rPr lang="nl-N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ik weet het niet…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Doe alsof je het antwoord niet kent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Ken je nog een andere manier om dit op te lossen?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Wat zou er gebeuren als… ?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85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304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Google Shape;153;gf8f7c422da_0_4"/>
          <p:cNvCxnSpPr/>
          <p:nvPr/>
        </p:nvCxnSpPr>
        <p:spPr>
          <a:xfrm>
            <a:off x="0" y="5602514"/>
            <a:ext cx="12192000" cy="0"/>
          </a:xfrm>
          <a:prstGeom prst="straightConnector1">
            <a:avLst/>
          </a:prstGeom>
          <a:noFill/>
          <a:ln w="92075" cap="flat" cmpd="sng">
            <a:solidFill>
              <a:srgbClr val="DC863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4" name="Google Shape;154;gf8f7c422da_0_4"/>
          <p:cNvSpPr txBox="1"/>
          <p:nvPr/>
        </p:nvSpPr>
        <p:spPr>
          <a:xfrm>
            <a:off x="103517" y="286009"/>
            <a:ext cx="11680508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nl-NL" sz="8000" b="1" i="0" u="none" strike="noStrike" cap="none" dirty="0">
                <a:solidFill>
                  <a:srgbClr val="C73050"/>
                </a:solidFill>
                <a:latin typeface="Calibri"/>
                <a:ea typeface="Calibri"/>
                <a:cs typeface="Calibri"/>
                <a:sym typeface="Calibri"/>
              </a:rPr>
              <a:t>EF als basis, ZRL is het doel</a:t>
            </a:r>
            <a:endParaRPr sz="8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f8f7c422da_0_4"/>
          <p:cNvSpPr txBox="1"/>
          <p:nvPr/>
        </p:nvSpPr>
        <p:spPr>
          <a:xfrm>
            <a:off x="2717321" y="1451990"/>
            <a:ext cx="8626757" cy="408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3600" b="0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Zelfregulerend leren is het </a:t>
            </a:r>
            <a:r>
              <a:rPr lang="nl-NL" sz="3600" b="1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cyclische proces </a:t>
            </a:r>
            <a:r>
              <a:rPr lang="nl-NL" sz="3600" b="0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waarbij</a:t>
            </a:r>
            <a:r>
              <a:rPr lang="nl-NL" sz="3600" b="1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 een lerende </a:t>
            </a:r>
            <a:r>
              <a:rPr lang="nl-NL" sz="3600" b="0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zijn</a:t>
            </a:r>
            <a:r>
              <a:rPr lang="nl-NL" sz="3600" b="1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 gedrag, gedachten, gevoelens én motivatie zelf richting </a:t>
            </a:r>
            <a:r>
              <a:rPr lang="nl-NL" sz="3600" b="0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geeft met het oog op het bereiken van zijn </a:t>
            </a:r>
            <a:r>
              <a:rPr lang="nl-NL" sz="3600" b="1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leerdoelen </a:t>
            </a:r>
            <a:r>
              <a:rPr lang="nl-NL" sz="3600" b="0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en afhankelijk van zijn </a:t>
            </a:r>
            <a:r>
              <a:rPr lang="nl-NL" sz="3600" b="1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context.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3600" b="0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Zelfregulerend leren gaat dus om wat de </a:t>
            </a:r>
            <a:r>
              <a:rPr lang="nl-NL" sz="3600" b="1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leerling doet, denkt en voelt </a:t>
            </a:r>
            <a:r>
              <a:rPr lang="nl-NL" sz="3600" b="0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wanneer hij zijn</a:t>
            </a:r>
            <a:r>
              <a:rPr lang="nl-NL" sz="3600" b="1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 eigen of gezamenlijke doelen </a:t>
            </a:r>
            <a:r>
              <a:rPr lang="nl-NL" sz="3600" b="0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nastreeft.</a:t>
            </a:r>
            <a:endParaRPr sz="3600" b="0" i="0" u="none" strike="noStrike" cap="none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gf8f7c422da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" y="5741409"/>
            <a:ext cx="3143938" cy="97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f8f7c422da_0_4" descr="Check Mark Vector Art, Icons, and Graphics for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320" y="185258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Google Shape;153;gf8f7c422da_0_4"/>
          <p:cNvCxnSpPr/>
          <p:nvPr/>
        </p:nvCxnSpPr>
        <p:spPr>
          <a:xfrm>
            <a:off x="0" y="5602514"/>
            <a:ext cx="12192000" cy="0"/>
          </a:xfrm>
          <a:prstGeom prst="straightConnector1">
            <a:avLst/>
          </a:prstGeom>
          <a:noFill/>
          <a:ln w="92075" cap="flat" cmpd="sng">
            <a:solidFill>
              <a:srgbClr val="DC863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6" name="Google Shape;156;gf8f7c422da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" y="5741409"/>
            <a:ext cx="3143938" cy="97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ABCC975-74E4-4307-B830-65A0B110A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03" t="25620" r="23437" b="8473"/>
          <a:stretch/>
        </p:blipFill>
        <p:spPr>
          <a:xfrm>
            <a:off x="2133600" y="0"/>
            <a:ext cx="8524875" cy="612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66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Google Shape;153;gf8f7c422da_0_4"/>
          <p:cNvCxnSpPr/>
          <p:nvPr/>
        </p:nvCxnSpPr>
        <p:spPr>
          <a:xfrm>
            <a:off x="0" y="5602514"/>
            <a:ext cx="12192000" cy="0"/>
          </a:xfrm>
          <a:prstGeom prst="straightConnector1">
            <a:avLst/>
          </a:prstGeom>
          <a:noFill/>
          <a:ln w="92075" cap="flat" cmpd="sng">
            <a:solidFill>
              <a:srgbClr val="DC863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4" name="Google Shape;154;gf8f7c422da_0_4"/>
          <p:cNvSpPr txBox="1"/>
          <p:nvPr/>
        </p:nvSpPr>
        <p:spPr>
          <a:xfrm>
            <a:off x="103517" y="286009"/>
            <a:ext cx="11680508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nl-NL" sz="8000" b="1" dirty="0">
                <a:solidFill>
                  <a:srgbClr val="C73050"/>
                </a:solidFill>
                <a:latin typeface="Calibri"/>
                <a:ea typeface="Calibri"/>
                <a:cs typeface="Calibri"/>
                <a:sym typeface="Calibri"/>
              </a:rPr>
              <a:t>Leerlijn</a:t>
            </a:r>
            <a:endParaRPr sz="8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gf8f7c422da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" y="5741409"/>
            <a:ext cx="3143938" cy="97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C20E314-683A-456E-BECB-380D691783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88" t="34722" r="24375" b="20333"/>
          <a:stretch/>
        </p:blipFill>
        <p:spPr>
          <a:xfrm>
            <a:off x="1666883" y="1483725"/>
            <a:ext cx="8201017" cy="4070424"/>
          </a:xfrm>
          <a:prstGeom prst="rect">
            <a:avLst/>
          </a:prstGeom>
        </p:spPr>
      </p:pic>
      <p:sp>
        <p:nvSpPr>
          <p:cNvPr id="4" name="Bijschrift: lijn 3">
            <a:extLst>
              <a:ext uri="{FF2B5EF4-FFF2-40B4-BE49-F238E27FC236}">
                <a16:creationId xmlns:a16="http://schemas.microsoft.com/office/drawing/2014/main" id="{186FBC62-CAC7-45DA-A8AE-0341FB185218}"/>
              </a:ext>
            </a:extLst>
          </p:cNvPr>
          <p:cNvSpPr/>
          <p:nvPr/>
        </p:nvSpPr>
        <p:spPr>
          <a:xfrm>
            <a:off x="7305675" y="337356"/>
            <a:ext cx="3209925" cy="1007475"/>
          </a:xfrm>
          <a:prstGeom prst="borderCallout1">
            <a:avLst>
              <a:gd name="adj1" fmla="val 28204"/>
              <a:gd name="adj2" fmla="val 569"/>
              <a:gd name="adj3" fmla="val 117227"/>
              <a:gd name="adj4" fmla="val -33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Onderwijs in GO! ‘t </a:t>
            </a:r>
            <a:r>
              <a:rPr lang="nl-NL" dirty="0" err="1"/>
              <a:t>Scholeke</a:t>
            </a:r>
            <a:r>
              <a:rPr lang="nl-NL" dirty="0"/>
              <a:t> en GO! daltonschool De Vinkjes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778616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486</Words>
  <Application>Microsoft Office PowerPoint</Application>
  <PresentationFormat>Breedbeeld</PresentationFormat>
  <Paragraphs>74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9</cp:revision>
  <dcterms:created xsi:type="dcterms:W3CDTF">2024-02-29T11:46:12Z</dcterms:created>
  <dcterms:modified xsi:type="dcterms:W3CDTF">2024-02-29T13:08:20Z</dcterms:modified>
</cp:coreProperties>
</file>